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sldIdLst>
    <p:sldId id="256" r:id="rId2"/>
    <p:sldId id="257" r:id="rId3"/>
    <p:sldId id="262" r:id="rId4"/>
    <p:sldId id="258" r:id="rId5"/>
    <p:sldId id="259" r:id="rId6"/>
    <p:sldId id="260" r:id="rId7"/>
    <p:sldId id="261" r:id="rId8"/>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99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heme" Target="theme/theme1.xml" /><Relationship Id="rId5" Type="http://schemas.openxmlformats.org/officeDocument/2006/relationships/slide" Target="slides/slide4.xml" /><Relationship Id="rId10"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EE945DCC-90DF-4DB2-BE78-1F9609EE8DDC}" type="datetimeFigureOut">
              <a:rPr lang="ar-IQ" smtClean="0"/>
              <a:t>26/07/1443</a:t>
            </a:fld>
            <a:endParaRPr lang="ar-IQ"/>
          </a:p>
        </p:txBody>
      </p:sp>
      <p:sp>
        <p:nvSpPr>
          <p:cNvPr id="19" name="Footer Placeholder 18"/>
          <p:cNvSpPr>
            <a:spLocks noGrp="1"/>
          </p:cNvSpPr>
          <p:nvPr>
            <p:ph type="ftr" sz="quarter" idx="11"/>
          </p:nvPr>
        </p:nvSpPr>
        <p:spPr/>
        <p:txBody>
          <a:bodyPr/>
          <a:lstStyle/>
          <a:p>
            <a:endParaRPr lang="ar-IQ"/>
          </a:p>
        </p:txBody>
      </p:sp>
      <p:sp>
        <p:nvSpPr>
          <p:cNvPr id="27" name="Slide Number Placeholder 26"/>
          <p:cNvSpPr>
            <a:spLocks noGrp="1"/>
          </p:cNvSpPr>
          <p:nvPr>
            <p:ph type="sldNum" sz="quarter" idx="12"/>
          </p:nvPr>
        </p:nvSpPr>
        <p:spPr/>
        <p:txBody>
          <a:bodyPr/>
          <a:lstStyle/>
          <a:p>
            <a:fld id="{2BC9F2AB-193E-44C1-80CE-DC1EFE338ABE}"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Date Placeholder 3"/>
          <p:cNvSpPr>
            <a:spLocks noGrp="1"/>
          </p:cNvSpPr>
          <p:nvPr>
            <p:ph type="dt" sz="half" idx="10"/>
          </p:nvPr>
        </p:nvSpPr>
        <p:spPr/>
        <p:txBody>
          <a:bodyPr/>
          <a:lstStyle/>
          <a:p>
            <a:fld id="{EE945DCC-90DF-4DB2-BE78-1F9609EE8DDC}" type="datetimeFigureOut">
              <a:rPr lang="ar-IQ" smtClean="0"/>
              <a:t>26/07/1443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2BC9F2AB-193E-44C1-80CE-DC1EFE338ABE}"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Date Placeholder 3"/>
          <p:cNvSpPr>
            <a:spLocks noGrp="1"/>
          </p:cNvSpPr>
          <p:nvPr>
            <p:ph type="dt" sz="half" idx="10"/>
          </p:nvPr>
        </p:nvSpPr>
        <p:spPr/>
        <p:txBody>
          <a:bodyPr/>
          <a:lstStyle/>
          <a:p>
            <a:fld id="{EE945DCC-90DF-4DB2-BE78-1F9609EE8DDC}" type="datetimeFigureOut">
              <a:rPr lang="ar-IQ" smtClean="0"/>
              <a:t>26/07/1443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2BC9F2AB-193E-44C1-80CE-DC1EFE338ABE}"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Date Placeholder 3"/>
          <p:cNvSpPr>
            <a:spLocks noGrp="1"/>
          </p:cNvSpPr>
          <p:nvPr>
            <p:ph type="dt" sz="half" idx="10"/>
          </p:nvPr>
        </p:nvSpPr>
        <p:spPr/>
        <p:txBody>
          <a:bodyPr/>
          <a:lstStyle/>
          <a:p>
            <a:fld id="{EE945DCC-90DF-4DB2-BE78-1F9609EE8DDC}" type="datetimeFigureOut">
              <a:rPr lang="ar-IQ" smtClean="0"/>
              <a:t>26/07/1443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2BC9F2AB-193E-44C1-80CE-DC1EFE338ABE}"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a:t>انقر لتحرير أنماط النص الرئيسي</a:t>
            </a:r>
          </a:p>
        </p:txBody>
      </p:sp>
      <p:sp>
        <p:nvSpPr>
          <p:cNvPr id="4" name="Date Placeholder 3"/>
          <p:cNvSpPr>
            <a:spLocks noGrp="1"/>
          </p:cNvSpPr>
          <p:nvPr>
            <p:ph type="dt" sz="half" idx="10"/>
          </p:nvPr>
        </p:nvSpPr>
        <p:spPr/>
        <p:txBody>
          <a:bodyPr/>
          <a:lstStyle/>
          <a:p>
            <a:fld id="{EE945DCC-90DF-4DB2-BE78-1F9609EE8DDC}" type="datetimeFigureOut">
              <a:rPr lang="ar-IQ" smtClean="0"/>
              <a:t>26/07/1443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2BC9F2AB-193E-44C1-80CE-DC1EFE338ABE}"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5" name="Date Placeholder 4"/>
          <p:cNvSpPr>
            <a:spLocks noGrp="1"/>
          </p:cNvSpPr>
          <p:nvPr>
            <p:ph type="dt" sz="half" idx="10"/>
          </p:nvPr>
        </p:nvSpPr>
        <p:spPr/>
        <p:txBody>
          <a:bodyPr/>
          <a:lstStyle/>
          <a:p>
            <a:fld id="{EE945DCC-90DF-4DB2-BE78-1F9609EE8DDC}" type="datetimeFigureOut">
              <a:rPr lang="ar-IQ" smtClean="0"/>
              <a:t>26/07/1443</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2BC9F2AB-193E-44C1-80CE-DC1EFE338ABE}"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7" name="Date Placeholder 6"/>
          <p:cNvSpPr>
            <a:spLocks noGrp="1"/>
          </p:cNvSpPr>
          <p:nvPr>
            <p:ph type="dt" sz="half" idx="10"/>
          </p:nvPr>
        </p:nvSpPr>
        <p:spPr/>
        <p:txBody>
          <a:bodyPr/>
          <a:lstStyle/>
          <a:p>
            <a:fld id="{EE945DCC-90DF-4DB2-BE78-1F9609EE8DDC}" type="datetimeFigureOut">
              <a:rPr lang="ar-IQ" smtClean="0"/>
              <a:t>26/07/1443</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2BC9F2AB-193E-44C1-80CE-DC1EFE338ABE}"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a:t>انقر لتحرير نمط العنوان الرئيسي</a:t>
            </a:r>
            <a:endParaRPr kumimoji="0" lang="en-US"/>
          </a:p>
        </p:txBody>
      </p:sp>
      <p:sp>
        <p:nvSpPr>
          <p:cNvPr id="3" name="Date Placeholder 2"/>
          <p:cNvSpPr>
            <a:spLocks noGrp="1"/>
          </p:cNvSpPr>
          <p:nvPr>
            <p:ph type="dt" sz="half" idx="10"/>
          </p:nvPr>
        </p:nvSpPr>
        <p:spPr/>
        <p:txBody>
          <a:bodyPr/>
          <a:lstStyle/>
          <a:p>
            <a:fld id="{EE945DCC-90DF-4DB2-BE78-1F9609EE8DDC}" type="datetimeFigureOut">
              <a:rPr lang="ar-IQ" smtClean="0"/>
              <a:t>26/07/1443</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2BC9F2AB-193E-44C1-80CE-DC1EFE338ABE}"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945DCC-90DF-4DB2-BE78-1F9609EE8DDC}" type="datetimeFigureOut">
              <a:rPr lang="ar-IQ" smtClean="0"/>
              <a:t>26/07/1443</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2BC9F2AB-193E-44C1-80CE-DC1EFE338ABE}"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5" name="Date Placeholder 4"/>
          <p:cNvSpPr>
            <a:spLocks noGrp="1"/>
          </p:cNvSpPr>
          <p:nvPr>
            <p:ph type="dt" sz="half" idx="10"/>
          </p:nvPr>
        </p:nvSpPr>
        <p:spPr/>
        <p:txBody>
          <a:bodyPr/>
          <a:lstStyle/>
          <a:p>
            <a:fld id="{EE945DCC-90DF-4DB2-BE78-1F9609EE8DDC}" type="datetimeFigureOut">
              <a:rPr lang="ar-IQ" smtClean="0"/>
              <a:t>26/07/1443</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2BC9F2AB-193E-44C1-80CE-DC1EFE338ABE}"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a:t>انقر لتحرير أنماط النص الرئيسي</a:t>
            </a:r>
          </a:p>
        </p:txBody>
      </p:sp>
      <p:sp>
        <p:nvSpPr>
          <p:cNvPr id="5" name="Date Placeholder 4"/>
          <p:cNvSpPr>
            <a:spLocks noGrp="1"/>
          </p:cNvSpPr>
          <p:nvPr>
            <p:ph type="dt" sz="half" idx="10"/>
          </p:nvPr>
        </p:nvSpPr>
        <p:spPr/>
        <p:txBody>
          <a:bodyPr/>
          <a:lstStyle/>
          <a:p>
            <a:fld id="{EE945DCC-90DF-4DB2-BE78-1F9609EE8DDC}" type="datetimeFigureOut">
              <a:rPr lang="ar-IQ" smtClean="0"/>
              <a:t>26/07/1443</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a:xfrm>
            <a:off x="8077200" y="6356350"/>
            <a:ext cx="609600" cy="365125"/>
          </a:xfrm>
        </p:spPr>
        <p:txBody>
          <a:bodyPr/>
          <a:lstStyle/>
          <a:p>
            <a:fld id="{2BC9F2AB-193E-44C1-80CE-DC1EFE338ABE}" type="slidenum">
              <a:rPr lang="ar-IQ" smtClean="0"/>
              <a:t>‹#›</a:t>
            </a:fld>
            <a:endParaRPr lang="ar-IQ"/>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a:t>انقر لتحرير أنماط النص الرئيسي</a:t>
            </a:r>
          </a:p>
          <a:p>
            <a:pPr lvl="1" eaLnBrk="1" latinLnBrk="0" hangingPunct="1"/>
            <a:r>
              <a:rPr kumimoji="0" lang="ar-SA"/>
              <a:t>المستوى الثاني</a:t>
            </a:r>
          </a:p>
          <a:p>
            <a:pPr lvl="2" eaLnBrk="1" latinLnBrk="0" hangingPunct="1"/>
            <a:r>
              <a:rPr kumimoji="0" lang="ar-SA"/>
              <a:t>المستوى الثالث</a:t>
            </a:r>
          </a:p>
          <a:p>
            <a:pPr lvl="3" eaLnBrk="1" latinLnBrk="0" hangingPunct="1"/>
            <a:r>
              <a:rPr kumimoji="0" lang="ar-SA"/>
              <a:t>المستوى الرابع</a:t>
            </a:r>
          </a:p>
          <a:p>
            <a:pPr lvl="4" eaLnBrk="1" latinLnBrk="0" hangingPunct="1"/>
            <a:r>
              <a:rPr kumimoji="0" lang="ar-SA"/>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E945DCC-90DF-4DB2-BE78-1F9609EE8DDC}" type="datetimeFigureOut">
              <a:rPr lang="ar-IQ" smtClean="0"/>
              <a:t>26/07/1443</a:t>
            </a:fld>
            <a:endParaRPr lang="ar-IQ"/>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IQ"/>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BC9F2AB-193E-44C1-80CE-DC1EFE338ABE}" type="slidenum">
              <a:rPr lang="ar-IQ" smtClean="0"/>
              <a:t>‹#›</a:t>
            </a:fld>
            <a:endParaRPr lang="ar-IQ"/>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33400" y="1052736"/>
            <a:ext cx="7851648" cy="2147664"/>
          </a:xfrm>
        </p:spPr>
        <p:txBody>
          <a:bodyPr>
            <a:normAutofit/>
          </a:bodyPr>
          <a:lstStyle/>
          <a:p>
            <a:r>
              <a:rPr lang="ar-IQ" sz="3200" dirty="0">
                <a:solidFill>
                  <a:srgbClr val="002060"/>
                </a:solidFill>
              </a:rPr>
              <a:t>المحاضرة الثالثة :</a:t>
            </a:r>
            <a:br>
              <a:rPr lang="ar-IQ" sz="3200" dirty="0">
                <a:solidFill>
                  <a:srgbClr val="002060"/>
                </a:solidFill>
              </a:rPr>
            </a:br>
            <a:r>
              <a:rPr lang="ar-IQ" sz="3200" dirty="0">
                <a:solidFill>
                  <a:srgbClr val="002060"/>
                </a:solidFill>
              </a:rPr>
              <a:t>اعداد : م. سهير طه ياسين </a:t>
            </a:r>
            <a:r>
              <a:rPr lang="en-US" dirty="0">
                <a:solidFill>
                  <a:srgbClr val="002060"/>
                </a:solidFill>
              </a:rPr>
              <a:t> </a:t>
            </a:r>
            <a:endParaRPr lang="ar-IQ" dirty="0">
              <a:solidFill>
                <a:srgbClr val="002060"/>
              </a:solidFill>
            </a:endParaRPr>
          </a:p>
        </p:txBody>
      </p:sp>
      <p:sp>
        <p:nvSpPr>
          <p:cNvPr id="3" name="مستطيل 2"/>
          <p:cNvSpPr/>
          <p:nvPr/>
        </p:nvSpPr>
        <p:spPr>
          <a:xfrm>
            <a:off x="1087713" y="3244334"/>
            <a:ext cx="7084687" cy="1508105"/>
          </a:xfrm>
          <a:prstGeom prst="rect">
            <a:avLst/>
          </a:prstGeom>
        </p:spPr>
        <p:txBody>
          <a:bodyPr wrap="square">
            <a:spAutoFit/>
          </a:bodyPr>
          <a:lstStyle/>
          <a:p>
            <a:r>
              <a:rPr lang="ar-IQ" sz="4800" b="1" i="1" dirty="0">
                <a:solidFill>
                  <a:srgbClr val="FF0000"/>
                </a:solidFill>
                <a:ea typeface="Times New Roman"/>
                <a:cs typeface="Times New Roman"/>
              </a:rPr>
              <a:t>مراحل تعليم السباحة</a:t>
            </a:r>
          </a:p>
          <a:p>
            <a:r>
              <a:rPr lang="ar-IQ" sz="4400" dirty="0">
                <a:solidFill>
                  <a:schemeClr val="accent4">
                    <a:lumMod val="50000"/>
                  </a:schemeClr>
                </a:solidFill>
                <a:ea typeface="Times New Roman"/>
                <a:cs typeface="Times New Roman"/>
              </a:rPr>
              <a:t>البساطة صفة تكسب المودة </a:t>
            </a:r>
            <a:endParaRPr lang="ar-IQ" sz="4400" dirty="0">
              <a:solidFill>
                <a:schemeClr val="accent4">
                  <a:lumMod val="50000"/>
                </a:schemeClr>
              </a:solidFill>
            </a:endParaRPr>
          </a:p>
        </p:txBody>
      </p:sp>
    </p:spTree>
    <p:extLst>
      <p:ext uri="{BB962C8B-B14F-4D97-AF65-F5344CB8AC3E}">
        <p14:creationId xmlns:p14="http://schemas.microsoft.com/office/powerpoint/2010/main" val="2610689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rot="10800000" flipV="1">
            <a:off x="827583" y="3579988"/>
            <a:ext cx="749881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Char char="•"/>
              <a:tabLst>
                <a:tab pos="228600" algn="l"/>
              </a:tabLst>
            </a:pPr>
            <a:endParaRPr kumimoji="0" lang="ar-IQ" sz="28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Char char="•"/>
              <a:tabLst>
                <a:tab pos="228600" algn="l"/>
              </a:tabLst>
            </a:pPr>
            <a:endParaRPr kumimoji="0" lang="ar-IQ" sz="28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4" name="مستطيل 3"/>
          <p:cNvSpPr/>
          <p:nvPr/>
        </p:nvSpPr>
        <p:spPr>
          <a:xfrm>
            <a:off x="827582" y="2274838"/>
            <a:ext cx="7920882" cy="4031873"/>
          </a:xfrm>
          <a:prstGeom prst="rect">
            <a:avLst/>
          </a:prstGeom>
        </p:spPr>
        <p:txBody>
          <a:bodyPr wrap="square">
            <a:spAutoFit/>
          </a:bodyPr>
          <a:lstStyle/>
          <a:p>
            <a:pPr lvl="0" fontAlgn="base">
              <a:spcBef>
                <a:spcPct val="0"/>
              </a:spcBef>
              <a:spcAft>
                <a:spcPct val="0"/>
              </a:spcAft>
            </a:pPr>
            <a:r>
              <a:rPr lang="ar-IQ" sz="3200" dirty="0">
                <a:solidFill>
                  <a:srgbClr val="1F497D"/>
                </a:solidFill>
                <a:latin typeface="Times New Roman" pitchFamily="18" charset="0"/>
                <a:ea typeface="Times New Roman" pitchFamily="18" charset="0"/>
                <a:cs typeface="Times New Roman" pitchFamily="18" charset="0"/>
              </a:rPr>
              <a:t>تعتبر السباحة نشاطا بدنيا تتطلب درجة عالية من الكفاءة , وتعلمها يعتمد على تعلم  بعض المهارات الأساسية , يمر المتعلم عند تعلمه أي طريقة من طرق السباحة الأربع بخطوات تعليمية .</a:t>
            </a:r>
            <a:endParaRPr lang="en-US" sz="1400" dirty="0">
              <a:latin typeface="Times New Roman" pitchFamily="18" charset="0"/>
              <a:cs typeface="Times New Roman" pitchFamily="18" charset="0"/>
            </a:endParaRPr>
          </a:p>
          <a:p>
            <a:pPr lvl="0" eaLnBrk="0" fontAlgn="base" hangingPunct="0">
              <a:spcBef>
                <a:spcPct val="0"/>
              </a:spcBef>
              <a:spcAft>
                <a:spcPct val="0"/>
              </a:spcAft>
            </a:pPr>
            <a:r>
              <a:rPr lang="ar-IQ" sz="3200" dirty="0">
                <a:latin typeface="Times New Roman" pitchFamily="18" charset="0"/>
                <a:ea typeface="Times New Roman" pitchFamily="18" charset="0"/>
                <a:cs typeface="Times New Roman" pitchFamily="18" charset="0"/>
              </a:rPr>
              <a:t> </a:t>
            </a:r>
            <a:r>
              <a:rPr lang="ar-IQ" sz="3200" dirty="0">
                <a:solidFill>
                  <a:srgbClr val="FF0000"/>
                </a:solidFill>
                <a:latin typeface="Times New Roman" pitchFamily="18" charset="0"/>
                <a:ea typeface="Times New Roman" pitchFamily="18" charset="0"/>
                <a:cs typeface="Times New Roman" pitchFamily="18" charset="0"/>
              </a:rPr>
              <a:t>و تقسم خطوات تعليم السباحة إلى مرحلتين .</a:t>
            </a:r>
            <a:endParaRPr lang="en-US" sz="1400" dirty="0">
              <a:latin typeface="Times New Roman" pitchFamily="18" charset="0"/>
              <a:cs typeface="Times New Roman" pitchFamily="18" charset="0"/>
            </a:endParaRPr>
          </a:p>
          <a:p>
            <a:pPr lvl="0" eaLnBrk="0" fontAlgn="base" hangingPunct="0">
              <a:spcBef>
                <a:spcPct val="0"/>
              </a:spcBef>
              <a:spcAft>
                <a:spcPct val="0"/>
              </a:spcAft>
            </a:pPr>
            <a:r>
              <a:rPr lang="ar-IQ" sz="3200" dirty="0">
                <a:solidFill>
                  <a:srgbClr val="FF0000"/>
                </a:solidFill>
                <a:latin typeface="Times New Roman" pitchFamily="18" charset="0"/>
                <a:ea typeface="Times New Roman" pitchFamily="18" charset="0"/>
                <a:cs typeface="Times New Roman" pitchFamily="18" charset="0"/>
              </a:rPr>
              <a:t>المرحلة التعليمية الأولى:</a:t>
            </a:r>
            <a:r>
              <a:rPr lang="ar-IQ" sz="3200" dirty="0">
                <a:solidFill>
                  <a:srgbClr val="1F497D"/>
                </a:solidFill>
                <a:latin typeface="Times New Roman" pitchFamily="18" charset="0"/>
                <a:ea typeface="Times New Roman" pitchFamily="18" charset="0"/>
                <a:cs typeface="Times New Roman" pitchFamily="18" charset="0"/>
              </a:rPr>
              <a:t> يتم في هذه المرحلة تعلم المبادئ الأساسية للسباحة ويمكن حصر واجبات هذه المرحلة والتمارين التعليمية لها بالآتي:-</a:t>
            </a:r>
            <a:r>
              <a:rPr lang="ar-IQ" sz="3200" dirty="0">
                <a:latin typeface="Times New Roman" pitchFamily="18" charset="0"/>
                <a:ea typeface="Times New Roman" pitchFamily="18" charset="0"/>
                <a:cs typeface="Times New Roman" pitchFamily="18" charset="0"/>
              </a:rPr>
              <a:t> </a:t>
            </a:r>
            <a:endParaRPr lang="en-US" sz="1400" dirty="0">
              <a:latin typeface="Times New Roman" pitchFamily="18" charset="0"/>
              <a:cs typeface="Times New Roman" pitchFamily="18" charset="0"/>
            </a:endParaRPr>
          </a:p>
        </p:txBody>
      </p:sp>
    </p:spTree>
    <p:extLst>
      <p:ext uri="{BB962C8B-B14F-4D97-AF65-F5344CB8AC3E}">
        <p14:creationId xmlns:p14="http://schemas.microsoft.com/office/powerpoint/2010/main" val="1000920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3568" y="1443841"/>
            <a:ext cx="8136904" cy="5262979"/>
          </a:xfrm>
          <a:prstGeom prst="rect">
            <a:avLst/>
          </a:prstGeom>
        </p:spPr>
        <p:txBody>
          <a:bodyPr wrap="square">
            <a:spAutoFit/>
          </a:bodyPr>
          <a:lstStyle/>
          <a:p>
            <a:pPr lvl="0" fontAlgn="base">
              <a:spcBef>
                <a:spcPct val="0"/>
              </a:spcBef>
              <a:spcAft>
                <a:spcPct val="0"/>
              </a:spcAft>
              <a:buFontTx/>
              <a:buChar char="•"/>
              <a:tabLst>
                <a:tab pos="228600" algn="l"/>
              </a:tabLst>
            </a:pPr>
            <a:r>
              <a:rPr lang="ar-IQ" sz="2800" dirty="0">
                <a:solidFill>
                  <a:srgbClr val="FF0000"/>
                </a:solidFill>
                <a:latin typeface="Times New Roman" pitchFamily="18" charset="0"/>
                <a:ea typeface="Times New Roman" pitchFamily="18" charset="0"/>
                <a:cs typeface="Times New Roman" pitchFamily="18" charset="0"/>
              </a:rPr>
              <a:t>الثقة مع الماء: </a:t>
            </a:r>
            <a:endParaRPr lang="en-US" sz="1200" dirty="0">
              <a:latin typeface="Times New Roman" pitchFamily="18" charset="0"/>
              <a:cs typeface="Times New Roman" pitchFamily="18" charset="0"/>
            </a:endParaRPr>
          </a:p>
          <a:p>
            <a:pPr lvl="0" eaLnBrk="0" fontAlgn="base" hangingPunct="0">
              <a:spcBef>
                <a:spcPct val="0"/>
              </a:spcBef>
              <a:spcAft>
                <a:spcPct val="0"/>
              </a:spcAft>
              <a:tabLst>
                <a:tab pos="228600" algn="l"/>
              </a:tabLst>
            </a:pPr>
            <a:r>
              <a:rPr lang="ar-IQ" sz="2800" dirty="0">
                <a:latin typeface="Times New Roman" pitchFamily="18" charset="0"/>
                <a:ea typeface="Times New Roman" pitchFamily="18" charset="0"/>
                <a:cs typeface="Times New Roman" pitchFamily="18" charset="0"/>
              </a:rPr>
              <a:t>   </a:t>
            </a:r>
            <a:r>
              <a:rPr lang="ar-IQ" sz="2800" dirty="0">
                <a:solidFill>
                  <a:srgbClr val="1F497D"/>
                </a:solidFill>
                <a:latin typeface="Times New Roman" pitchFamily="18" charset="0"/>
                <a:ea typeface="Times New Roman" pitchFamily="18" charset="0"/>
                <a:cs typeface="Times New Roman" pitchFamily="18" charset="0"/>
              </a:rPr>
              <a:t>  إن ممارسة السباحة لأول مرة يثير لدى المبتدئ المخاوف من المحيط الجديد الذي يمارسه. لذلك يجب أن تكون التمارين الأولى التي يضعها المعلم في العملية التعليمية هي عبارة عن تمارين محببة ومرحة تجلب السعادة والسرور للمبتدئ وذلك لإبعاد عوامل الخوف والفزع وعدم الثقة من الماء . ويجب أن يكون المعلم مع المبتدئين في الماء وذلك خلال الدرس الأول لكي يطمئن وتتبدد عوامل الخوف والرعب لديهم . وعلى المعلم أن يتجنب استخدام القوة والإجبار كأن يدفع المبتدئ إلى الماء وهنا ملاحظة مهمة وهي أن التمارين الأولية يجب أن تتصف بالصبر وعدم الاستعجال والكثير من الترويح لكي يعتاد المبتدئ على الماء ويكسب الثقة والاطمئنان  من المحيط الجديد الذي يمارسه لأول مرة.</a:t>
            </a:r>
            <a:endParaRPr lang="ar-IQ" sz="3600" dirty="0">
              <a:latin typeface="Times New Roman" pitchFamily="18" charset="0"/>
              <a:cs typeface="Times New Roman" pitchFamily="18" charset="0"/>
            </a:endParaRPr>
          </a:p>
        </p:txBody>
      </p:sp>
    </p:spTree>
    <p:extLst>
      <p:ext uri="{BB962C8B-B14F-4D97-AF65-F5344CB8AC3E}">
        <p14:creationId xmlns:p14="http://schemas.microsoft.com/office/powerpoint/2010/main" val="1823923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3568" y="927546"/>
            <a:ext cx="7704856" cy="5533823"/>
          </a:xfrm>
          <a:prstGeom prst="rect">
            <a:avLst/>
          </a:prstGeom>
        </p:spPr>
        <p:txBody>
          <a:bodyPr wrap="square">
            <a:spAutoFit/>
          </a:bodyPr>
          <a:lstStyle/>
          <a:p>
            <a:pPr marL="457200">
              <a:lnSpc>
                <a:spcPct val="115000"/>
              </a:lnSpc>
            </a:pPr>
            <a:r>
              <a:rPr lang="ar-IQ" sz="2400" u="sng" dirty="0">
                <a:solidFill>
                  <a:srgbClr val="1F497D"/>
                </a:solidFill>
                <a:effectLst/>
                <a:latin typeface="Times New Roman" pitchFamily="18" charset="0"/>
                <a:ea typeface="Times New Roman"/>
                <a:cs typeface="Times New Roman" pitchFamily="18" charset="0"/>
              </a:rPr>
              <a:t>التمرينات الخاصة بمهارة التعود على الماء:</a:t>
            </a:r>
            <a:endParaRPr lang="en-US" dirty="0">
              <a:effectLst/>
              <a:latin typeface="Times New Roman" pitchFamily="18" charset="0"/>
              <a:ea typeface="Times New Roman"/>
              <a:cs typeface="Times New Roman" pitchFamily="18" charset="0"/>
            </a:endParaRPr>
          </a:p>
          <a:p>
            <a:pPr marL="457200">
              <a:lnSpc>
                <a:spcPct val="115000"/>
              </a:lnSpc>
              <a:spcAft>
                <a:spcPts val="1000"/>
              </a:spcAft>
            </a:pPr>
            <a:r>
              <a:rPr lang="ar-IQ" sz="2400" dirty="0">
                <a:solidFill>
                  <a:srgbClr val="1F497D"/>
                </a:solidFill>
                <a:effectLst/>
                <a:latin typeface="Times New Roman" pitchFamily="18" charset="0"/>
                <a:ea typeface="Times New Roman"/>
                <a:cs typeface="Times New Roman" pitchFamily="18" charset="0"/>
              </a:rPr>
              <a:t>1- جلوس المتعلمين على حافة الحوض مع تحريك القدمين بالتبادل داخل الماء.</a:t>
            </a:r>
            <a:endParaRPr lang="en-US" dirty="0">
              <a:effectLst/>
              <a:latin typeface="Times New Roman" pitchFamily="18" charset="0"/>
              <a:ea typeface="Times New Roman"/>
              <a:cs typeface="Times New Roman" pitchFamily="18" charset="0"/>
            </a:endParaRPr>
          </a:p>
          <a:p>
            <a:pPr marL="457200">
              <a:lnSpc>
                <a:spcPct val="115000"/>
              </a:lnSpc>
              <a:spcAft>
                <a:spcPts val="1000"/>
              </a:spcAft>
            </a:pPr>
            <a:r>
              <a:rPr lang="ar-IQ" sz="2400" dirty="0">
                <a:solidFill>
                  <a:srgbClr val="1F497D"/>
                </a:solidFill>
                <a:effectLst/>
                <a:latin typeface="Times New Roman" pitchFamily="18" charset="0"/>
                <a:ea typeface="Times New Roman"/>
                <a:cs typeface="Times New Roman" pitchFamily="18" charset="0"/>
              </a:rPr>
              <a:t>2-  الدخول الآمن إلى الماء .</a:t>
            </a:r>
            <a:endParaRPr lang="en-US" dirty="0">
              <a:effectLst/>
              <a:latin typeface="Times New Roman" pitchFamily="18" charset="0"/>
              <a:ea typeface="Times New Roman"/>
              <a:cs typeface="Times New Roman" pitchFamily="18" charset="0"/>
            </a:endParaRPr>
          </a:p>
          <a:p>
            <a:pPr marL="457200">
              <a:lnSpc>
                <a:spcPct val="115000"/>
              </a:lnSpc>
              <a:spcAft>
                <a:spcPts val="1000"/>
              </a:spcAft>
            </a:pPr>
            <a:r>
              <a:rPr lang="ar-IQ" sz="2400" dirty="0">
                <a:solidFill>
                  <a:srgbClr val="1F497D"/>
                </a:solidFill>
                <a:effectLst/>
                <a:latin typeface="Times New Roman" pitchFamily="18" charset="0"/>
                <a:ea typeface="Times New Roman"/>
                <a:cs typeface="Times New Roman" pitchFamily="18" charset="0"/>
              </a:rPr>
              <a:t>3- المشي ذهاب وإياب مع مسك حافة حوض السباحة.</a:t>
            </a:r>
            <a:endParaRPr lang="en-US" dirty="0">
              <a:effectLst/>
              <a:latin typeface="Times New Roman" pitchFamily="18" charset="0"/>
              <a:ea typeface="Times New Roman"/>
              <a:cs typeface="Times New Roman" pitchFamily="18" charset="0"/>
            </a:endParaRPr>
          </a:p>
          <a:p>
            <a:pPr marL="457200">
              <a:lnSpc>
                <a:spcPct val="115000"/>
              </a:lnSpc>
              <a:spcAft>
                <a:spcPts val="1000"/>
              </a:spcAft>
            </a:pPr>
            <a:r>
              <a:rPr lang="ar-IQ" sz="2400" dirty="0">
                <a:solidFill>
                  <a:srgbClr val="1F497D"/>
                </a:solidFill>
                <a:effectLst/>
                <a:latin typeface="Times New Roman" pitchFamily="18" charset="0"/>
                <a:ea typeface="Times New Roman"/>
                <a:cs typeface="Times New Roman" pitchFamily="18" charset="0"/>
              </a:rPr>
              <a:t>4- الجري للأمام مع المسك بيد الزميل، ثم الرجوع بالجري إلى الخلف.</a:t>
            </a:r>
            <a:endParaRPr lang="en-US" dirty="0">
              <a:effectLst/>
              <a:latin typeface="Times New Roman" pitchFamily="18" charset="0"/>
              <a:ea typeface="Times New Roman"/>
              <a:cs typeface="Times New Roman" pitchFamily="18" charset="0"/>
            </a:endParaRPr>
          </a:p>
          <a:p>
            <a:pPr marL="457200">
              <a:lnSpc>
                <a:spcPct val="115000"/>
              </a:lnSpc>
              <a:spcAft>
                <a:spcPts val="1000"/>
              </a:spcAft>
            </a:pPr>
            <a:r>
              <a:rPr lang="ar-IQ" sz="2400" dirty="0">
                <a:solidFill>
                  <a:srgbClr val="1F497D"/>
                </a:solidFill>
                <a:effectLst/>
                <a:latin typeface="Times New Roman" pitchFamily="18" charset="0"/>
                <a:ea typeface="Times New Roman"/>
                <a:cs typeface="Times New Roman" pitchFamily="18" charset="0"/>
              </a:rPr>
              <a:t>5- توزيع المتعلمين على شكل مجاميع، كل مجموعة تشكل قاطرة ، الجري بحركة الذهاب والإياب. </a:t>
            </a:r>
            <a:endParaRPr lang="en-US" dirty="0">
              <a:effectLst/>
              <a:latin typeface="Times New Roman" pitchFamily="18" charset="0"/>
              <a:ea typeface="Times New Roman"/>
              <a:cs typeface="Times New Roman" pitchFamily="18" charset="0"/>
            </a:endParaRPr>
          </a:p>
          <a:p>
            <a:pPr marL="457200">
              <a:lnSpc>
                <a:spcPct val="115000"/>
              </a:lnSpc>
              <a:spcAft>
                <a:spcPts val="1000"/>
              </a:spcAft>
            </a:pPr>
            <a:r>
              <a:rPr lang="ar-IQ" sz="2400" dirty="0">
                <a:solidFill>
                  <a:srgbClr val="1F497D"/>
                </a:solidFill>
                <a:effectLst/>
                <a:latin typeface="Times New Roman" pitchFamily="18" charset="0"/>
                <a:ea typeface="Times New Roman"/>
                <a:cs typeface="Times New Roman" pitchFamily="18" charset="0"/>
              </a:rPr>
              <a:t>6-  مسك حافة حوض السباحة والوثب للأعلى وللأسفل. </a:t>
            </a:r>
            <a:endParaRPr lang="en-US" dirty="0">
              <a:effectLst/>
              <a:latin typeface="Times New Roman" pitchFamily="18" charset="0"/>
              <a:ea typeface="Times New Roman"/>
              <a:cs typeface="Times New Roman" pitchFamily="18" charset="0"/>
            </a:endParaRPr>
          </a:p>
          <a:p>
            <a:pPr marL="457200">
              <a:lnSpc>
                <a:spcPct val="115000"/>
              </a:lnSpc>
            </a:pPr>
            <a:r>
              <a:rPr lang="ar-IQ" sz="2400" dirty="0">
                <a:solidFill>
                  <a:srgbClr val="1F497D"/>
                </a:solidFill>
                <a:effectLst/>
                <a:latin typeface="Times New Roman" pitchFamily="18" charset="0"/>
                <a:ea typeface="Times New Roman"/>
                <a:cs typeface="Times New Roman" pitchFamily="18" charset="0"/>
              </a:rPr>
              <a:t>7- تشكيل دائرة - عند سماع الإشارة من المدرس أداء وثبات للأعلى ، دوران</a:t>
            </a:r>
            <a:r>
              <a:rPr lang="ar-IQ" sz="2000" dirty="0">
                <a:solidFill>
                  <a:srgbClr val="1F497D"/>
                </a:solidFill>
                <a:effectLst/>
                <a:latin typeface="Times New Roman" pitchFamily="18" charset="0"/>
                <a:ea typeface="Times New Roman"/>
                <a:cs typeface="Times New Roman" pitchFamily="18" charset="0"/>
              </a:rPr>
              <a:t>.</a:t>
            </a:r>
            <a:endParaRPr lang="en-US" sz="1600"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1578954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899592" y="838377"/>
            <a:ext cx="7164288" cy="3847207"/>
          </a:xfrm>
          <a:prstGeom prst="rect">
            <a:avLst/>
          </a:prstGeom>
        </p:spPr>
        <p:txBody>
          <a:bodyPr wrap="square">
            <a:spAutoFit/>
          </a:bodyPr>
          <a:lstStyle/>
          <a:p>
            <a:r>
              <a:rPr lang="ar-IQ" sz="2800" dirty="0">
                <a:solidFill>
                  <a:srgbClr val="FF0000"/>
                </a:solidFill>
                <a:effectLst/>
                <a:latin typeface="Times New Roman"/>
                <a:ea typeface="Times New Roman"/>
                <a:cs typeface="Times New Roman"/>
              </a:rPr>
              <a:t>2- تنظيم التنفس</a:t>
            </a:r>
            <a:r>
              <a:rPr lang="en-US" sz="2800" dirty="0">
                <a:solidFill>
                  <a:srgbClr val="FF0000"/>
                </a:solidFill>
                <a:effectLst/>
                <a:latin typeface="Times New Roman"/>
                <a:ea typeface="Times New Roman"/>
                <a:cs typeface="Times New Roman"/>
              </a:rPr>
              <a:t>)</a:t>
            </a:r>
            <a:r>
              <a:rPr lang="ar-IQ" sz="2800" dirty="0">
                <a:solidFill>
                  <a:srgbClr val="FF0000"/>
                </a:solidFill>
                <a:effectLst/>
                <a:latin typeface="Times New Roman"/>
                <a:ea typeface="Times New Roman"/>
                <a:cs typeface="Times New Roman"/>
              </a:rPr>
              <a:t>كتم النفس):</a:t>
            </a:r>
            <a:endParaRPr lang="en-US" sz="2400" dirty="0">
              <a:effectLst/>
              <a:latin typeface="Times New Roman"/>
              <a:ea typeface="Times New Roman"/>
            </a:endParaRPr>
          </a:p>
          <a:p>
            <a:r>
              <a:rPr lang="ar-IQ" sz="2800" dirty="0">
                <a:solidFill>
                  <a:srgbClr val="1F497D"/>
                </a:solidFill>
                <a:effectLst/>
                <a:latin typeface="Times New Roman"/>
                <a:ea typeface="Times New Roman"/>
                <a:cs typeface="Times New Roman"/>
              </a:rPr>
              <a:t>  </a:t>
            </a:r>
            <a:r>
              <a:rPr lang="ar-IQ" sz="3600" dirty="0">
                <a:solidFill>
                  <a:srgbClr val="1F497D"/>
                </a:solidFill>
                <a:effectLst/>
                <a:latin typeface="Times New Roman"/>
                <a:ea typeface="Times New Roman"/>
                <a:cs typeface="Times New Roman"/>
              </a:rPr>
              <a:t>بعد التغلب على عامل الخوف والتعود على الماء يعطي للمبتدئ عملية طرح الزفير داخل الماء، وتعد عملية تعليم طرح الزفير داخل الماء من الأمور الصعبة التي تواجه المبتدئين فعلى المعلم الجيد أن يعطي بعض التمارين الأولية في التنفس. وفيما يأتي بعض هذه التمارين حسب التسلسل:</a:t>
            </a:r>
            <a:endParaRPr lang="en-US" sz="3200" dirty="0">
              <a:effectLst/>
              <a:latin typeface="Times New Roman"/>
              <a:ea typeface="Times New Roman"/>
            </a:endParaRPr>
          </a:p>
        </p:txBody>
      </p:sp>
    </p:spTree>
    <p:extLst>
      <p:ext uri="{BB962C8B-B14F-4D97-AF65-F5344CB8AC3E}">
        <p14:creationId xmlns:p14="http://schemas.microsoft.com/office/powerpoint/2010/main" val="949256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827584" y="908720"/>
            <a:ext cx="7488832" cy="5262979"/>
          </a:xfrm>
          <a:prstGeom prst="rect">
            <a:avLst/>
          </a:prstGeom>
        </p:spPr>
        <p:txBody>
          <a:bodyPr wrap="square">
            <a:spAutoFit/>
          </a:bodyPr>
          <a:lstStyle/>
          <a:p>
            <a:r>
              <a:rPr lang="ar-IQ" sz="2800" dirty="0">
                <a:solidFill>
                  <a:srgbClr val="1F497D"/>
                </a:solidFill>
                <a:effectLst/>
                <a:latin typeface="Times New Roman"/>
                <a:ea typeface="Times New Roman"/>
                <a:cs typeface="Times New Roman"/>
              </a:rPr>
              <a:t>-  وقوف المبتدئ في منطقة الضحل يأخذ الماء بكلتا يديه وينفخ الهواء بواسطة الأنف المغمور داخل الكفين.</a:t>
            </a:r>
            <a:endParaRPr lang="en-US" sz="2400" dirty="0">
              <a:effectLst/>
              <a:latin typeface="Times New Roman"/>
              <a:ea typeface="Times New Roman"/>
            </a:endParaRPr>
          </a:p>
          <a:p>
            <a:r>
              <a:rPr lang="ar-IQ" sz="2800" dirty="0">
                <a:solidFill>
                  <a:srgbClr val="1F497D"/>
                </a:solidFill>
                <a:effectLst/>
                <a:latin typeface="Times New Roman"/>
                <a:ea typeface="Times New Roman"/>
                <a:cs typeface="Times New Roman"/>
              </a:rPr>
              <a:t>2-  ينزل المبتدئ داخل الماء وإنزال الوجه على الكفين داخل الماء ثم يبدأ بطرح الزفير بواسطة الأنف ويكون في بداية زفير قصير ثم التدرج بزيادة وقت الزفير.</a:t>
            </a:r>
            <a:endParaRPr lang="en-US" sz="2400" dirty="0">
              <a:effectLst/>
              <a:latin typeface="Times New Roman"/>
              <a:ea typeface="Times New Roman"/>
            </a:endParaRPr>
          </a:p>
          <a:p>
            <a:r>
              <a:rPr lang="ar-IQ" sz="2800" dirty="0">
                <a:solidFill>
                  <a:srgbClr val="1F497D"/>
                </a:solidFill>
                <a:effectLst/>
                <a:latin typeface="Times New Roman"/>
                <a:ea typeface="Times New Roman"/>
                <a:cs typeface="Times New Roman"/>
              </a:rPr>
              <a:t>3-  التنفس العمودي وهو الوقوف باتجاه الحوض يمسك حافة الحوض بيديه إذ يجب أن يؤكد المعلم على أن يكون الماء بمستوى الأكتاف وبعدها يأخذ شهيقا اعتياديا, بواسطة الفم ثم يغمر الرأس بكامله في الماء بعد أن يثني ركبتيه ويجب التأكيد على أن يفتح المبتدئ عينه بحيث ينظر للذراعين والقدمين وفي المرحلة الآتية بعد غمر الرأس حتى يشعر المبتدئ انه طرح الزفير بكامله بواسطة الأنف . ثم يعطي تمارين الشهيق والزفير بتكرارات.</a:t>
            </a:r>
            <a:endParaRPr lang="en-US" sz="2400" dirty="0">
              <a:effectLst/>
              <a:latin typeface="Times New Roman"/>
              <a:ea typeface="Times New Roman"/>
            </a:endParaRPr>
          </a:p>
        </p:txBody>
      </p:sp>
    </p:spTree>
    <p:extLst>
      <p:ext uri="{BB962C8B-B14F-4D97-AF65-F5344CB8AC3E}">
        <p14:creationId xmlns:p14="http://schemas.microsoft.com/office/powerpoint/2010/main" val="1552451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1331640" y="2274838"/>
            <a:ext cx="6768752" cy="3970318"/>
          </a:xfrm>
          <a:prstGeom prst="rect">
            <a:avLst/>
          </a:prstGeom>
        </p:spPr>
        <p:txBody>
          <a:bodyPr wrap="square">
            <a:spAutoFit/>
          </a:bodyPr>
          <a:lstStyle/>
          <a:p>
            <a:r>
              <a:rPr lang="ar-IQ" sz="2800" dirty="0">
                <a:solidFill>
                  <a:srgbClr val="1F497D"/>
                </a:solidFill>
                <a:latin typeface="Times New Roman"/>
                <a:ea typeface="Times New Roman"/>
                <a:cs typeface="Times New Roman"/>
              </a:rPr>
              <a:t>4- يقف المبتدئ في منطقة الضحل وتكون إحدى القدمين إلى الأمام والأخرى إلى الخلف مع رفع الذراعين إلى الجانب. ثم يأخذ شهيقا بواسطة الفم ثم يثني الركبتين فينزل الجسم بصورة عمودية إلى الأسفل وبعد أن يغمر الرأس بكامله يقوم المبتدئ بطرح الزفير داخل الماء بواسطة الأنف ثم يخرج وبعد ذلك يكرر هذا التمرين بصورة مستمرة. وهنا يجب التأكيد في عدم ثني الجذع عند أداء التمرين وعدم مسح الوجه باليدين أثناء الخروج من الماء وتكون العينان مفتوحتين دائماً.</a:t>
            </a:r>
            <a:endParaRPr lang="en-US" sz="2800" dirty="0">
              <a:latin typeface="Times New Roman"/>
              <a:ea typeface="Times New Roman"/>
            </a:endParaRPr>
          </a:p>
        </p:txBody>
      </p:sp>
    </p:spTree>
    <p:extLst>
      <p:ext uri="{BB962C8B-B14F-4D97-AF65-F5344CB8AC3E}">
        <p14:creationId xmlns:p14="http://schemas.microsoft.com/office/powerpoint/2010/main" val="3211262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20</TotalTime>
  <Words>534</Words>
  <Application>Microsoft Office PowerPoint</Application>
  <PresentationFormat>عرض على الشاشة (4:3)</PresentationFormat>
  <Paragraphs>22</Paragraphs>
  <Slides>7</Slides>
  <Notes>0</Notes>
  <HiddenSlides>0</HiddenSlides>
  <MMClips>0</MMClips>
  <ScaleCrop>false</ScaleCrop>
  <HeadingPairs>
    <vt:vector size="4" baseType="variant">
      <vt:variant>
        <vt:lpstr>نسق</vt:lpstr>
      </vt:variant>
      <vt:variant>
        <vt:i4>1</vt:i4>
      </vt:variant>
      <vt:variant>
        <vt:lpstr>عناوين الشرائح</vt:lpstr>
      </vt:variant>
      <vt:variant>
        <vt:i4>7</vt:i4>
      </vt:variant>
    </vt:vector>
  </HeadingPairs>
  <TitlesOfParts>
    <vt:vector size="8" baseType="lpstr">
      <vt:lpstr>تدفق</vt:lpstr>
      <vt:lpstr>المحاضرة الثالثة : اعداد : م. سهير طه ياسين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Microsoft (C)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مراحل تعليم السباحة   Teaching Swimming Stages</dc:title>
  <dc:creator>almalak center</dc:creator>
  <cp:lastModifiedBy>مستخدم غير معروف</cp:lastModifiedBy>
  <cp:revision>8</cp:revision>
  <dcterms:created xsi:type="dcterms:W3CDTF">2018-12-18T07:37:50Z</dcterms:created>
  <dcterms:modified xsi:type="dcterms:W3CDTF">2022-02-27T12:37:17Z</dcterms:modified>
</cp:coreProperties>
</file>